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72" r:id="rId10"/>
    <p:sldId id="271" r:id="rId11"/>
    <p:sldId id="263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EB8F4-F731-44EF-AF40-3FD2AB13EFEA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64E38-8871-434A-9215-1C11D07BA4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http://aroundthesphere.wordpress.com/2009/07/14/organs-urgency-money-and-reform/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16504-420D-4382-915B-294F6A84A74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http://michaelweinberg.com/5new-hitparade1.html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16504-420D-4382-915B-294F6A84A74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http://www.visitingdc.com/city/hollywood-sign-address.asp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16504-420D-4382-915B-294F6A84A74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http://www.virtualworldlets.net/Resources/Hosted/Resource.php?Name=Lightcycles</a:t>
            </a:r>
          </a:p>
          <a:p>
            <a:r>
              <a:rPr lang="en-US" dirty="0" smtClean="0"/>
              <a:t>Copyright Walt Disney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16504-420D-4382-915B-294F6A84A74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Provable APIs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Q.E.D. Hour 2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Factories</a:t>
            </a:r>
            <a:endParaRPr lang="en-US" sz="7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6400" cy="6851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Constructors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7543800" cy="1143000"/>
          </a:xfrm>
        </p:spPr>
        <p:txBody>
          <a:bodyPr/>
          <a:lstStyle/>
          <a:p>
            <a:r>
              <a:rPr lang="en-US" dirty="0" smtClean="0"/>
              <a:t>Q.E.D.</a:t>
            </a:r>
            <a:endParaRPr lang="en-US" dirty="0"/>
          </a:p>
        </p:txBody>
      </p:sp>
      <p:pic>
        <p:nvPicPr>
          <p:cNvPr id="7" name="Picture 6" descr="socke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28600"/>
            <a:ext cx="4343400" cy="62097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M be a movement with 1 degree of freedom.</a:t>
            </a:r>
          </a:p>
          <a:p>
            <a:r>
              <a:rPr lang="en-US" dirty="0" smtClean="0"/>
              <a:t>Let g(M) be the number of gears in M.</a:t>
            </a:r>
          </a:p>
          <a:p>
            <a:r>
              <a:rPr lang="en-US" dirty="0" smtClean="0"/>
              <a:t>Let c(M) be the number of connections in M.</a:t>
            </a:r>
          </a:p>
          <a:p>
            <a:r>
              <a:rPr lang="en-US" dirty="0" smtClean="0"/>
              <a:t>Prove c(M) = g(M)-1.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with one gear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M</a:t>
            </a:r>
            <a:r>
              <a:rPr lang="en-US" baseline="-25000" dirty="0" smtClean="0"/>
              <a:t>0</a:t>
            </a:r>
            <a:r>
              <a:rPr lang="en-US" dirty="0" smtClean="0"/>
              <a:t> be the movement having one gear.</a:t>
            </a:r>
          </a:p>
          <a:p>
            <a:r>
              <a:rPr lang="en-US" dirty="0" smtClean="0"/>
              <a:t>g(M</a:t>
            </a:r>
            <a:r>
              <a:rPr lang="en-US" baseline="-25000" dirty="0" smtClean="0"/>
              <a:t>0</a:t>
            </a:r>
            <a:r>
              <a:rPr lang="en-US" dirty="0" smtClean="0"/>
              <a:t>) = 1.</a:t>
            </a:r>
          </a:p>
          <a:p>
            <a:r>
              <a:rPr lang="en-US" dirty="0" smtClean="0"/>
              <a:t>c(M</a:t>
            </a:r>
            <a:r>
              <a:rPr lang="en-US" baseline="-25000" dirty="0" smtClean="0"/>
              <a:t>0</a:t>
            </a:r>
            <a:r>
              <a:rPr lang="en-US" dirty="0" smtClean="0"/>
              <a:t>) = 0.</a:t>
            </a:r>
          </a:p>
          <a:p>
            <a:r>
              <a:rPr lang="en-US" dirty="0" smtClean="0"/>
              <a:t>c(M</a:t>
            </a:r>
            <a:r>
              <a:rPr lang="en-US" baseline="-25000" dirty="0" smtClean="0"/>
              <a:t>0</a:t>
            </a:r>
            <a:r>
              <a:rPr lang="en-US" dirty="0" smtClean="0"/>
              <a:t>) = g(M</a:t>
            </a:r>
            <a:r>
              <a:rPr lang="en-US" baseline="-25000" dirty="0" smtClean="0"/>
              <a:t>0</a:t>
            </a:r>
            <a:r>
              <a:rPr lang="en-US" dirty="0" smtClean="0"/>
              <a:t>)-1.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one gear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Let M</a:t>
            </a:r>
            <a:r>
              <a:rPr lang="en-US" baseline="-25000" dirty="0" smtClean="0"/>
              <a:t>j+1</a:t>
            </a:r>
            <a:r>
              <a:rPr lang="en-US" dirty="0" smtClean="0"/>
              <a:t> be a movement constructed by adding one gear to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j</a:t>
            </a:r>
            <a:r>
              <a:rPr lang="en-US" dirty="0" smtClean="0"/>
              <a:t>.</a:t>
            </a:r>
          </a:p>
          <a:p>
            <a:r>
              <a:rPr lang="en-US" dirty="0" smtClean="0"/>
              <a:t>Assume c(</a:t>
            </a:r>
            <a:r>
              <a:rPr lang="en-US" dirty="0" err="1" smtClean="0"/>
              <a:t>M</a:t>
            </a:r>
            <a:r>
              <a:rPr lang="en-US" baseline="-25000" dirty="0" err="1" smtClean="0"/>
              <a:t>j</a:t>
            </a:r>
            <a:r>
              <a:rPr lang="en-US" dirty="0" smtClean="0"/>
              <a:t>) = g(</a:t>
            </a:r>
            <a:r>
              <a:rPr lang="en-US" dirty="0" err="1" smtClean="0"/>
              <a:t>M</a:t>
            </a:r>
            <a:r>
              <a:rPr lang="en-US" baseline="-25000" dirty="0" err="1" smtClean="0"/>
              <a:t>j</a:t>
            </a:r>
            <a:r>
              <a:rPr lang="en-US" dirty="0" smtClean="0"/>
              <a:t>)-1.</a:t>
            </a:r>
          </a:p>
          <a:p>
            <a:r>
              <a:rPr lang="en-US" dirty="0" smtClean="0"/>
              <a:t>Prove c(M</a:t>
            </a:r>
            <a:r>
              <a:rPr lang="en-US" baseline="-25000" dirty="0" smtClean="0"/>
              <a:t>j+1</a:t>
            </a:r>
            <a:r>
              <a:rPr lang="en-US" dirty="0" smtClean="0"/>
              <a:t>) = g(M</a:t>
            </a:r>
            <a:r>
              <a:rPr lang="en-US" baseline="-25000" dirty="0" smtClean="0"/>
              <a:t>j+1</a:t>
            </a:r>
            <a:r>
              <a:rPr lang="en-US" dirty="0" smtClean="0"/>
              <a:t>)-1.</a:t>
            </a:r>
          </a:p>
          <a:p>
            <a:r>
              <a:rPr lang="en-US" dirty="0" smtClean="0"/>
              <a:t>g(M</a:t>
            </a:r>
            <a:r>
              <a:rPr lang="en-US" baseline="-25000" dirty="0" smtClean="0"/>
              <a:t>j+1</a:t>
            </a:r>
            <a:r>
              <a:rPr lang="en-US" dirty="0" smtClean="0"/>
              <a:t>) = g(</a:t>
            </a:r>
            <a:r>
              <a:rPr lang="en-US" dirty="0" err="1" smtClean="0"/>
              <a:t>M</a:t>
            </a:r>
            <a:r>
              <a:rPr lang="en-US" baseline="-25000" dirty="0" err="1" smtClean="0"/>
              <a:t>j</a:t>
            </a:r>
            <a:r>
              <a:rPr lang="en-US" dirty="0" smtClean="0"/>
              <a:t>)+1.</a:t>
            </a:r>
          </a:p>
          <a:p>
            <a:r>
              <a:rPr lang="en-US" dirty="0" smtClean="0"/>
              <a:t>c(M</a:t>
            </a:r>
            <a:r>
              <a:rPr lang="en-US" baseline="-25000" dirty="0" smtClean="0"/>
              <a:t>j+1</a:t>
            </a:r>
            <a:r>
              <a:rPr lang="en-US" dirty="0" smtClean="0"/>
              <a:t>) = c(</a:t>
            </a:r>
            <a:r>
              <a:rPr lang="en-US" dirty="0" err="1" smtClean="0"/>
              <a:t>M</a:t>
            </a:r>
            <a:r>
              <a:rPr lang="en-US" baseline="-25000" dirty="0" err="1" smtClean="0"/>
              <a:t>j</a:t>
            </a:r>
            <a:r>
              <a:rPr lang="en-US" dirty="0" smtClean="0"/>
              <a:t>)+1.</a:t>
            </a:r>
          </a:p>
          <a:p>
            <a:r>
              <a:rPr lang="en-US" dirty="0" smtClean="0"/>
              <a:t>c(M</a:t>
            </a:r>
            <a:r>
              <a:rPr lang="en-US" baseline="-25000" dirty="0" smtClean="0"/>
              <a:t>j+1</a:t>
            </a:r>
            <a:r>
              <a:rPr lang="en-US" dirty="0" smtClean="0"/>
              <a:t>) = g(</a:t>
            </a:r>
            <a:r>
              <a:rPr lang="en-US" dirty="0" err="1" smtClean="0"/>
              <a:t>M</a:t>
            </a:r>
            <a:r>
              <a:rPr lang="en-US" baseline="-25000" dirty="0" err="1" smtClean="0"/>
              <a:t>j</a:t>
            </a:r>
            <a:r>
              <a:rPr lang="en-US" dirty="0" smtClean="0"/>
              <a:t>)-1 + 1.</a:t>
            </a:r>
          </a:p>
          <a:p>
            <a:r>
              <a:rPr lang="en-US" dirty="0" smtClean="0"/>
              <a:t>c(M</a:t>
            </a:r>
            <a:r>
              <a:rPr lang="en-US" baseline="-25000" dirty="0" smtClean="0"/>
              <a:t>j+1</a:t>
            </a:r>
            <a:r>
              <a:rPr lang="en-US" dirty="0" smtClean="0"/>
              <a:t>) = g(M</a:t>
            </a:r>
            <a:r>
              <a:rPr lang="en-US" baseline="-25000" dirty="0" smtClean="0"/>
              <a:t>j+1</a:t>
            </a:r>
            <a:r>
              <a:rPr lang="en-US" dirty="0" smtClean="0"/>
              <a:t>)-1.</a:t>
            </a:r>
          </a:p>
          <a:p>
            <a:r>
              <a:rPr lang="en-US" dirty="0" smtClean="0"/>
              <a:t>Q.E.D.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133600"/>
            <a:ext cx="1466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0522" y="3540712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3190" y="2783888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4590" y="3357976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800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Down Arrow 8"/>
          <p:cNvSpPr/>
          <p:nvPr/>
        </p:nvSpPr>
        <p:spPr>
          <a:xfrm flipV="1">
            <a:off x="6767746" y="4428478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1990" y="2015238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Bertrand Meyer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40894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876800" y="1524000"/>
            <a:ext cx="335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Only through a precise definition of every module’s claims and responsibilities can we home to attain a significant degree of trust in large software systems.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Unhelpful API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" y="-4038600"/>
            <a:ext cx="9982200" cy="1239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Parameters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2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0"/>
            <a:ext cx="7467600" cy="1143000"/>
          </a:xfrm>
        </p:spPr>
        <p:txBody>
          <a:bodyPr/>
          <a:lstStyle/>
          <a:p>
            <a:pPr algn="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Callbacks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63200" cy="691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Foreign keys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105</TotalTime>
  <Words>200</Words>
  <Application>Microsoft Office PowerPoint</Application>
  <PresentationFormat>On-screen Show (4:3)</PresentationFormat>
  <Paragraphs>39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Technic</vt:lpstr>
      <vt:lpstr>Provable APIs</vt:lpstr>
      <vt:lpstr>Homework</vt:lpstr>
      <vt:lpstr>Start with one gear</vt:lpstr>
      <vt:lpstr>Add one gear</vt:lpstr>
      <vt:lpstr>Bertrand Meyer</vt:lpstr>
      <vt:lpstr>Unhelpful API</vt:lpstr>
      <vt:lpstr>Parameters</vt:lpstr>
      <vt:lpstr>Callbacks</vt:lpstr>
      <vt:lpstr>Foreign keys</vt:lpstr>
      <vt:lpstr>Factories</vt:lpstr>
      <vt:lpstr>Constructors</vt:lpstr>
      <vt:lpstr>Q.E.D.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Provable APIs</dc:title>
  <dc:creator/>
  <cp:lastModifiedBy>Michael L Perry</cp:lastModifiedBy>
  <cp:revision>15</cp:revision>
  <dcterms:created xsi:type="dcterms:W3CDTF">2006-08-16T00:00:00Z</dcterms:created>
  <dcterms:modified xsi:type="dcterms:W3CDTF">2010-10-14T14:35:57Z</dcterms:modified>
</cp:coreProperties>
</file>